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0" r:id="rId6"/>
    <p:sldId id="264" r:id="rId7"/>
    <p:sldId id="261" r:id="rId8"/>
    <p:sldId id="262" r:id="rId9"/>
    <p:sldId id="263" r:id="rId10"/>
    <p:sldId id="267" r:id="rId11"/>
    <p:sldId id="266" r:id="rId12"/>
    <p:sldId id="265"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p:scale>
          <a:sx n="81" d="100"/>
          <a:sy n="81" d="100"/>
        </p:scale>
        <p:origin x="-86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48753-4880-4D09-B547-75A407972ABE}" type="datetimeFigureOut">
              <a:rPr lang="en-US" smtClean="0"/>
              <a:t>5/29/2014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AF469-7D8F-4363-B874-80DBECD2BBE6}" type="slidenum">
              <a:rPr lang="en-US" smtClean="0"/>
              <a:t>‹#›</a:t>
            </a:fld>
            <a:endParaRPr lang="en-US"/>
          </a:p>
        </p:txBody>
      </p:sp>
    </p:spTree>
    <p:extLst>
      <p:ext uri="{BB962C8B-B14F-4D97-AF65-F5344CB8AC3E}">
        <p14:creationId xmlns:p14="http://schemas.microsoft.com/office/powerpoint/2010/main" val="290324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4AF469-7D8F-4363-B874-80DBECD2BBE6}"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DF97F3E-197D-486E-9D54-877062B4F835}" type="datetimeFigureOut">
              <a:rPr lang="en-US" smtClean="0"/>
              <a:pPr/>
              <a:t>5/29/2014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8AB7071-40AD-4B55-BEE0-F29A9E4691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AB7071-40AD-4B55-BEE0-F29A9E4691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AB7071-40AD-4B55-BEE0-F29A9E46913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AB7071-40AD-4B55-BEE0-F29A9E46913D}"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8AB7071-40AD-4B55-BEE0-F29A9E46913D}"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AB7071-40AD-4B55-BEE0-F29A9E46913D}"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8AB7071-40AD-4B55-BEE0-F29A9E4691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8AB7071-40AD-4B55-BEE0-F29A9E46913D}"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DF97F3E-197D-486E-9D54-877062B4F835}" type="datetimeFigureOut">
              <a:rPr lang="en-US" smtClean="0"/>
              <a:pPr/>
              <a:t>5/29/2014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8AB7071-40AD-4B55-BEE0-F29A9E4691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DF97F3E-197D-486E-9D54-877062B4F835}" type="datetimeFigureOut">
              <a:rPr lang="en-US" smtClean="0"/>
              <a:pPr/>
              <a:t>5/29/2014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8AB7071-40AD-4B55-BEE0-F29A9E46913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DF97F3E-197D-486E-9D54-877062B4F835}" type="datetimeFigureOut">
              <a:rPr lang="en-US" smtClean="0"/>
              <a:pPr/>
              <a:t>5/29/2014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AB7071-40AD-4B55-BEE0-F29A9E46913D}"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DF97F3E-197D-486E-9D54-877062B4F835}" type="datetimeFigureOut">
              <a:rPr lang="en-US" smtClean="0"/>
              <a:pPr/>
              <a:t>5/29/2014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AB7071-40AD-4B55-BEE0-F29A9E4691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 Turbine Project</a:t>
            </a:r>
            <a:endParaRPr lang="en-US" dirty="0"/>
          </a:p>
        </p:txBody>
      </p:sp>
      <p:sp>
        <p:nvSpPr>
          <p:cNvPr id="3" name="Subtitle 2"/>
          <p:cNvSpPr>
            <a:spLocks noGrp="1"/>
          </p:cNvSpPr>
          <p:nvPr>
            <p:ph type="subTitle" idx="1"/>
          </p:nvPr>
        </p:nvSpPr>
        <p:spPr/>
        <p:txBody>
          <a:bodyPr/>
          <a:lstStyle/>
          <a:p>
            <a:r>
              <a:rPr lang="en-US" dirty="0" smtClean="0"/>
              <a:t>By: Neil Berg, Kyle </a:t>
            </a:r>
            <a:r>
              <a:rPr lang="en-US" dirty="0" err="1" smtClean="0"/>
              <a:t>Greulach</a:t>
            </a:r>
            <a:r>
              <a:rPr lang="en-US" dirty="0" smtClean="0"/>
              <a:t>, and Bill Pahutski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212344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dirty="0" smtClean="0"/>
                        <a:t>Fan Type</a:t>
                      </a:r>
                    </a:p>
                    <a:p>
                      <a:endParaRPr lang="en-US" dirty="0"/>
                    </a:p>
                  </a:txBody>
                  <a:tcPr/>
                </a:tc>
                <a:tc>
                  <a:txBody>
                    <a:bodyPr/>
                    <a:lstStyle/>
                    <a:p>
                      <a:r>
                        <a:rPr lang="en-US" dirty="0" smtClean="0"/>
                        <a:t>Output (</a:t>
                      </a:r>
                      <a:r>
                        <a:rPr lang="en-US" dirty="0" err="1" smtClean="0"/>
                        <a:t>mA</a:t>
                      </a:r>
                      <a:r>
                        <a:rPr lang="en-US" dirty="0" smtClean="0"/>
                        <a:t>)</a:t>
                      </a:r>
                      <a:endParaRPr lang="en-US" dirty="0"/>
                    </a:p>
                  </a:txBody>
                  <a:tcPr/>
                </a:tc>
                <a:tc>
                  <a:txBody>
                    <a:bodyPr/>
                    <a:lstStyle/>
                    <a:p>
                      <a:r>
                        <a:rPr lang="en-US" dirty="0" smtClean="0"/>
                        <a:t>Distance from fan</a:t>
                      </a:r>
                      <a:endParaRPr lang="en-US" dirty="0"/>
                    </a:p>
                  </a:txBody>
                  <a:tcPr/>
                </a:tc>
                <a:tc>
                  <a:txBody>
                    <a:bodyPr/>
                    <a:lstStyle/>
                    <a:p>
                      <a:r>
                        <a:rPr lang="en-US" dirty="0" smtClean="0"/>
                        <a:t>Fan Setting</a:t>
                      </a:r>
                      <a:endParaRPr lang="en-US" dirty="0"/>
                    </a:p>
                  </a:txBody>
                  <a:tcPr/>
                </a:tc>
              </a:tr>
              <a:tr h="370840">
                <a:tc>
                  <a:txBody>
                    <a:bodyPr/>
                    <a:lstStyle/>
                    <a:p>
                      <a:r>
                        <a:rPr lang="en-US" dirty="0" smtClean="0"/>
                        <a:t>Wood</a:t>
                      </a:r>
                      <a:endParaRPr lang="en-US" dirty="0"/>
                    </a:p>
                  </a:txBody>
                  <a:tcPr/>
                </a:tc>
                <a:tc>
                  <a:txBody>
                    <a:bodyPr/>
                    <a:lstStyle/>
                    <a:p>
                      <a:r>
                        <a:rPr lang="en-US" dirty="0" smtClean="0"/>
                        <a:t>.40</a:t>
                      </a:r>
                      <a:endParaRPr lang="en-US" dirty="0"/>
                    </a:p>
                  </a:txBody>
                  <a:tcPr/>
                </a:tc>
                <a:tc>
                  <a:txBody>
                    <a:bodyPr/>
                    <a:lstStyle/>
                    <a:p>
                      <a:r>
                        <a:rPr lang="en-US" dirty="0" smtClean="0"/>
                        <a:t>1.4m</a:t>
                      </a:r>
                      <a:endParaRPr lang="en-US" dirty="0"/>
                    </a:p>
                  </a:txBody>
                  <a:tcPr/>
                </a:tc>
                <a:tc>
                  <a:txBody>
                    <a:bodyPr/>
                    <a:lstStyle/>
                    <a:p>
                      <a:r>
                        <a:rPr lang="en-US" dirty="0" smtClean="0"/>
                        <a:t>2</a:t>
                      </a:r>
                      <a:endParaRPr lang="en-US" dirty="0"/>
                    </a:p>
                  </a:txBody>
                  <a:tcPr/>
                </a:tc>
              </a:tr>
              <a:tr h="370840">
                <a:tc>
                  <a:txBody>
                    <a:bodyPr/>
                    <a:lstStyle/>
                    <a:p>
                      <a:r>
                        <a:rPr lang="en-US" dirty="0" smtClean="0"/>
                        <a:t>Wood</a:t>
                      </a:r>
                      <a:endParaRPr lang="en-US" dirty="0"/>
                    </a:p>
                  </a:txBody>
                  <a:tcPr/>
                </a:tc>
                <a:tc>
                  <a:txBody>
                    <a:bodyPr/>
                    <a:lstStyle/>
                    <a:p>
                      <a:r>
                        <a:rPr lang="en-US" dirty="0" smtClean="0"/>
                        <a:t>.48</a:t>
                      </a:r>
                      <a:endParaRPr lang="en-US" dirty="0"/>
                    </a:p>
                  </a:txBody>
                  <a:tcPr/>
                </a:tc>
                <a:tc>
                  <a:txBody>
                    <a:bodyPr/>
                    <a:lstStyle/>
                    <a:p>
                      <a:r>
                        <a:rPr lang="en-US" dirty="0" smtClean="0"/>
                        <a:t>1.4m</a:t>
                      </a:r>
                      <a:endParaRPr lang="en-US" dirty="0"/>
                    </a:p>
                  </a:txBody>
                  <a:tcPr/>
                </a:tc>
                <a:tc>
                  <a:txBody>
                    <a:bodyPr/>
                    <a:lstStyle/>
                    <a:p>
                      <a:r>
                        <a:rPr lang="en-US" dirty="0" smtClean="0"/>
                        <a:t>3</a:t>
                      </a:r>
                      <a:endParaRPr lang="en-US" dirty="0"/>
                    </a:p>
                  </a:txBody>
                  <a:tcPr/>
                </a:tc>
              </a:tr>
              <a:tr h="370840">
                <a:tc>
                  <a:txBody>
                    <a:bodyPr/>
                    <a:lstStyle/>
                    <a:p>
                      <a:r>
                        <a:rPr lang="en-US" dirty="0" smtClean="0"/>
                        <a:t>Metal</a:t>
                      </a:r>
                      <a:endParaRPr lang="en-US" dirty="0"/>
                    </a:p>
                  </a:txBody>
                  <a:tcPr/>
                </a:tc>
                <a:tc>
                  <a:txBody>
                    <a:bodyPr/>
                    <a:lstStyle/>
                    <a:p>
                      <a:r>
                        <a:rPr lang="en-US" dirty="0" smtClean="0"/>
                        <a:t>.75</a:t>
                      </a:r>
                      <a:endParaRPr lang="en-US" dirty="0"/>
                    </a:p>
                  </a:txBody>
                  <a:tcPr/>
                </a:tc>
                <a:tc>
                  <a:txBody>
                    <a:bodyPr/>
                    <a:lstStyle/>
                    <a:p>
                      <a:r>
                        <a:rPr lang="en-US" dirty="0" smtClean="0"/>
                        <a:t>1.4m</a:t>
                      </a:r>
                      <a:endParaRPr lang="en-US" dirty="0"/>
                    </a:p>
                  </a:txBody>
                  <a:tcPr/>
                </a:tc>
                <a:tc>
                  <a:txBody>
                    <a:bodyPr/>
                    <a:lstStyle/>
                    <a:p>
                      <a:r>
                        <a:rPr lang="en-US" dirty="0" smtClean="0"/>
                        <a:t>2</a:t>
                      </a:r>
                      <a:endParaRPr lang="en-US" dirty="0"/>
                    </a:p>
                  </a:txBody>
                  <a:tcPr/>
                </a:tc>
              </a:tr>
              <a:tr h="370840">
                <a:tc>
                  <a:txBody>
                    <a:bodyPr/>
                    <a:lstStyle/>
                    <a:p>
                      <a:r>
                        <a:rPr lang="en-US" dirty="0" smtClean="0"/>
                        <a:t>Metal</a:t>
                      </a:r>
                      <a:endParaRPr lang="en-US" dirty="0"/>
                    </a:p>
                  </a:txBody>
                  <a:tcPr/>
                </a:tc>
                <a:tc>
                  <a:txBody>
                    <a:bodyPr/>
                    <a:lstStyle/>
                    <a:p>
                      <a:r>
                        <a:rPr lang="en-US" dirty="0" smtClean="0"/>
                        <a:t>1.41</a:t>
                      </a:r>
                      <a:endParaRPr lang="en-US" dirty="0"/>
                    </a:p>
                  </a:txBody>
                  <a:tcPr/>
                </a:tc>
                <a:tc>
                  <a:txBody>
                    <a:bodyPr/>
                    <a:lstStyle/>
                    <a:p>
                      <a:r>
                        <a:rPr lang="en-US" dirty="0" smtClean="0"/>
                        <a:t>1.4m</a:t>
                      </a:r>
                      <a:endParaRPr lang="en-US" dirty="0"/>
                    </a:p>
                  </a:txBody>
                  <a:tcPr/>
                </a:tc>
                <a:tc>
                  <a:txBody>
                    <a:bodyPr/>
                    <a:lstStyle/>
                    <a:p>
                      <a:r>
                        <a:rPr lang="en-US" dirty="0" smtClean="0"/>
                        <a:t>1</a:t>
                      </a:r>
                      <a:endParaRPr lang="en-US" dirty="0"/>
                    </a:p>
                  </a:txBody>
                  <a:tcPr/>
                </a:tc>
              </a:tr>
            </a:tbl>
          </a:graphicData>
        </a:graphic>
      </p:graphicFrame>
      <p:sp>
        <p:nvSpPr>
          <p:cNvPr id="3" name="Title 2"/>
          <p:cNvSpPr>
            <a:spLocks noGrp="1"/>
          </p:cNvSpPr>
          <p:nvPr>
            <p:ph type="title"/>
          </p:nvPr>
        </p:nvSpPr>
        <p:spPr/>
        <p:txBody>
          <a:bodyPr/>
          <a:lstStyle/>
          <a:p>
            <a:r>
              <a:rPr lang="en-US" dirty="0" smtClean="0"/>
              <a:t>Solution Cont.</a:t>
            </a:r>
            <a:endParaRPr lang="en-US" dirty="0"/>
          </a:p>
        </p:txBody>
      </p:sp>
      <p:graphicFrame>
        <p:nvGraphicFramePr>
          <p:cNvPr id="6" name="Table 5"/>
          <p:cNvGraphicFramePr>
            <a:graphicFrameLocks noGrp="1"/>
          </p:cNvGraphicFramePr>
          <p:nvPr/>
        </p:nvGraphicFramePr>
        <p:xfrm>
          <a:off x="533400" y="3962400"/>
          <a:ext cx="8229600" cy="165100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r>
                        <a:rPr lang="en-US" dirty="0" smtClean="0"/>
                        <a:t>Fan type</a:t>
                      </a:r>
                      <a:endParaRPr lang="en-US" dirty="0"/>
                    </a:p>
                  </a:txBody>
                  <a:tcPr/>
                </a:tc>
                <a:tc>
                  <a:txBody>
                    <a:bodyPr/>
                    <a:lstStyle/>
                    <a:p>
                      <a:r>
                        <a:rPr lang="en-US" dirty="0" smtClean="0"/>
                        <a:t>Period of rotation</a:t>
                      </a:r>
                      <a:endParaRPr lang="en-US" dirty="0"/>
                    </a:p>
                  </a:txBody>
                  <a:tcPr/>
                </a:tc>
                <a:tc>
                  <a:txBody>
                    <a:bodyPr/>
                    <a:lstStyle/>
                    <a:p>
                      <a:r>
                        <a:rPr lang="en-US" dirty="0" smtClean="0"/>
                        <a:t>Fan setting</a:t>
                      </a:r>
                      <a:endParaRPr lang="en-US" dirty="0"/>
                    </a:p>
                  </a:txBody>
                  <a:tcPr/>
                </a:tc>
              </a:tr>
              <a:tr h="370840">
                <a:tc>
                  <a:txBody>
                    <a:bodyPr/>
                    <a:lstStyle/>
                    <a:p>
                      <a:r>
                        <a:rPr lang="en-US" dirty="0" smtClean="0"/>
                        <a:t>Wood</a:t>
                      </a:r>
                      <a:endParaRPr lang="en-US" dirty="0"/>
                    </a:p>
                  </a:txBody>
                  <a:tcPr/>
                </a:tc>
                <a:tc>
                  <a:txBody>
                    <a:bodyPr/>
                    <a:lstStyle/>
                    <a:p>
                      <a:r>
                        <a:rPr lang="en-US" dirty="0" smtClean="0"/>
                        <a:t>152 Rotations per minute</a:t>
                      </a:r>
                      <a:endParaRPr lang="en-US" dirty="0"/>
                    </a:p>
                  </a:txBody>
                  <a:tcPr/>
                </a:tc>
                <a:tc>
                  <a:txBody>
                    <a:bodyPr/>
                    <a:lstStyle/>
                    <a:p>
                      <a:r>
                        <a:rPr lang="en-US" dirty="0" smtClean="0"/>
                        <a:t>1</a:t>
                      </a:r>
                      <a:endParaRPr lang="en-US" dirty="0"/>
                    </a:p>
                  </a:txBody>
                  <a:tcPr/>
                </a:tc>
              </a:tr>
              <a:tr h="370840">
                <a:tc>
                  <a:txBody>
                    <a:bodyPr/>
                    <a:lstStyle/>
                    <a:p>
                      <a:r>
                        <a:rPr lang="en-US" dirty="0" smtClean="0"/>
                        <a:t>Metal</a:t>
                      </a:r>
                      <a:endParaRPr lang="en-US" dirty="0"/>
                    </a:p>
                  </a:txBody>
                  <a:tcPr/>
                </a:tc>
                <a:tc>
                  <a:txBody>
                    <a:bodyPr/>
                    <a:lstStyle/>
                    <a:p>
                      <a:r>
                        <a:rPr lang="en-US" dirty="0" smtClean="0"/>
                        <a:t>78.4 rotations per minute</a:t>
                      </a:r>
                      <a:endParaRPr lang="en-US" dirty="0"/>
                    </a:p>
                  </a:txBody>
                  <a:tcPr/>
                </a:tc>
                <a:tc>
                  <a:txBody>
                    <a:bodyPr/>
                    <a:lstStyle/>
                    <a:p>
                      <a:r>
                        <a:rPr lang="en-US" smtClean="0"/>
                        <a:t>1</a:t>
                      </a:r>
                      <a:endParaRPr lang="en-US"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metal blades took a lot longer to get to their terminal velocity than the wood blades which got to their terminal velocity within a matter of seconds</a:t>
            </a:r>
          </a:p>
          <a:p>
            <a:r>
              <a:rPr lang="en-US" dirty="0" smtClean="0"/>
              <a:t>On the highest fan setting the wooden blades became disconnected from the pegs, and on setting 2 the metal blades disconnect from the system. The most efficient setting for the metal blades is setting 1 on the fan.</a:t>
            </a:r>
            <a:endParaRPr lang="en-US" dirty="0"/>
          </a:p>
        </p:txBody>
      </p:sp>
      <p:sp>
        <p:nvSpPr>
          <p:cNvPr id="3" name="Title 2"/>
          <p:cNvSpPr>
            <a:spLocks noGrp="1"/>
          </p:cNvSpPr>
          <p:nvPr>
            <p:ph type="title"/>
          </p:nvPr>
        </p:nvSpPr>
        <p:spPr/>
        <p:txBody>
          <a:bodyPr/>
          <a:lstStyle/>
          <a:p>
            <a:r>
              <a:rPr lang="en-US" dirty="0" smtClean="0"/>
              <a:t>Results Observations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tested 2 different types of blade designs and found that the metal blades with curvature worked twice as well as the balsa wood blades with no curvature</a:t>
            </a:r>
          </a:p>
          <a:p>
            <a:r>
              <a:rPr lang="en-US" dirty="0" smtClean="0"/>
              <a:t>When using the Digital Photo Sensor Tachometer, we measured that the angular velocity of the balsa wood blades was 1.3 revolution per second, and the metal blades with curvature measured 2.5 rotations per second</a:t>
            </a:r>
            <a:endParaRPr lang="en-US" dirty="0"/>
          </a:p>
        </p:txBody>
      </p:sp>
      <p:sp>
        <p:nvSpPr>
          <p:cNvPr id="3" name="Title 2"/>
          <p:cNvSpPr>
            <a:spLocks noGrp="1"/>
          </p:cNvSpPr>
          <p:nvPr>
            <p:ph type="title"/>
          </p:nvPr>
        </p:nvSpPr>
        <p:spPr/>
        <p:txBody>
          <a:bodyPr/>
          <a:lstStyle/>
          <a:p>
            <a:r>
              <a:rPr lang="en-US" dirty="0" smtClean="0"/>
              <a:t>Results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hoto.JPG"/>
          <p:cNvPicPr>
            <a:picLocks noChangeAspect="1"/>
          </p:cNvPicPr>
          <p:nvPr/>
        </p:nvPicPr>
        <p:blipFill>
          <a:blip r:embed="rId2" cstate="print"/>
          <a:srcRect l="16142" t="5512" b="3150"/>
          <a:stretch>
            <a:fillRect/>
          </a:stretch>
        </p:blipFill>
        <p:spPr>
          <a:xfrm rot="5400000">
            <a:off x="132036" y="858564"/>
            <a:ext cx="4384127" cy="3581400"/>
          </a:xfrm>
          <a:prstGeom prst="rect">
            <a:avLst/>
          </a:prstGeom>
        </p:spPr>
      </p:pic>
      <p:pic>
        <p:nvPicPr>
          <p:cNvPr id="6" name="Picture 5" descr="20140528_105751.jpg"/>
          <p:cNvPicPr>
            <a:picLocks noChangeAspect="1"/>
          </p:cNvPicPr>
          <p:nvPr/>
        </p:nvPicPr>
        <p:blipFill>
          <a:blip r:embed="rId3" cstate="print"/>
          <a:srcRect l="16667" t="1481" r="13333"/>
          <a:stretch>
            <a:fillRect/>
          </a:stretch>
        </p:blipFill>
        <p:spPr>
          <a:xfrm>
            <a:off x="3886200" y="2667000"/>
            <a:ext cx="5181600" cy="41021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We were wondering if wind turbine blades were more effective than others.</a:t>
            </a:r>
          </a:p>
          <a:p>
            <a:r>
              <a:rPr lang="en-US" dirty="0" smtClean="0"/>
              <a:t>We wanted to clarify whether or not different materials and curvature made a difference in performance.</a:t>
            </a:r>
          </a:p>
          <a:p>
            <a:r>
              <a:rPr lang="en-US" dirty="0" smtClean="0"/>
              <a:t>We decided we would have to build our own wind turbine, at a manageable level to test our question.</a:t>
            </a:r>
          </a:p>
          <a:p>
            <a:r>
              <a:rPr lang="en-US" dirty="0" smtClean="0"/>
              <a:t>First, we needed to understand more about wind turbines to establish a knowledge base.</a:t>
            </a:r>
            <a:endParaRPr lang="en-US" dirty="0"/>
          </a:p>
        </p:txBody>
      </p:sp>
      <p:sp>
        <p:nvSpPr>
          <p:cNvPr id="2" name="Title 1"/>
          <p:cNvSpPr>
            <a:spLocks noGrp="1"/>
          </p:cNvSpPr>
          <p:nvPr>
            <p:ph type="title"/>
          </p:nvPr>
        </p:nvSpPr>
        <p:spPr/>
        <p:txBody>
          <a:bodyPr/>
          <a:lstStyle/>
          <a:p>
            <a:r>
              <a:rPr lang="en-US" dirty="0" smtClean="0"/>
              <a:t>Understand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looked online to find out all we could about wind turbines and wind energy.</a:t>
            </a:r>
          </a:p>
          <a:p>
            <a:r>
              <a:rPr lang="en-US" dirty="0" smtClean="0"/>
              <a:t>We found a website that told us how to build a basic wind turbine, that wasn’t too much money, but produced </a:t>
            </a:r>
            <a:r>
              <a:rPr lang="en-US" smtClean="0"/>
              <a:t>sufficient data.</a:t>
            </a:r>
            <a:endParaRPr lang="en-US" dirty="0"/>
          </a:p>
        </p:txBody>
      </p:sp>
      <p:sp>
        <p:nvSpPr>
          <p:cNvPr id="3" name="Title 2"/>
          <p:cNvSpPr>
            <a:spLocks noGrp="1"/>
          </p:cNvSpPr>
          <p:nvPr>
            <p:ph type="title"/>
          </p:nvPr>
        </p:nvSpPr>
        <p:spPr/>
        <p:txBody>
          <a:bodyPr/>
          <a:lstStyle/>
          <a:p>
            <a:r>
              <a:rPr lang="en-US" dirty="0" smtClean="0"/>
              <a:t>Explore</a:t>
            </a:r>
            <a:endParaRPr lang="en-US" dirty="0"/>
          </a:p>
        </p:txBody>
      </p:sp>
      <p:pic>
        <p:nvPicPr>
          <p:cNvPr id="6146" name="Picture 2" descr="https://apps.carleton.edu/reason_package/reason_4.0/www/images/60759_tn.jpg?cb=1155925043"/>
          <p:cNvPicPr>
            <a:picLocks noChangeAspect="1" noChangeArrowheads="1"/>
          </p:cNvPicPr>
          <p:nvPr/>
        </p:nvPicPr>
        <p:blipFill>
          <a:blip r:embed="rId2" cstate="print"/>
          <a:srcRect t="9600" b="13600"/>
          <a:stretch>
            <a:fillRect/>
          </a:stretch>
        </p:blipFill>
        <p:spPr bwMode="auto">
          <a:xfrm>
            <a:off x="4191000" y="3810000"/>
            <a:ext cx="2604492"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fontAlgn="base"/>
            <a:r>
              <a:rPr lang="en-US" dirty="0" smtClean="0"/>
              <a:t>Materials- Balsa wood, PVC pipe and fittings, tinker toys, Construction tools, hammers, small saws, scissors, </a:t>
            </a:r>
            <a:r>
              <a:rPr lang="en-US" dirty="0" err="1" smtClean="0"/>
              <a:t>exacto</a:t>
            </a:r>
            <a:r>
              <a:rPr lang="en-US" dirty="0" smtClean="0"/>
              <a:t> knives, glue guns, PVC cutters</a:t>
            </a:r>
          </a:p>
          <a:p>
            <a:r>
              <a:rPr lang="en-US" dirty="0" smtClean="0"/>
              <a:t>Procedure- attach the metal and balsa wood blades and test them on the fan settings to determine the electrical output of the different blades spinning</a:t>
            </a:r>
          </a:p>
          <a:p>
            <a:r>
              <a:rPr lang="en-US" dirty="0" smtClean="0"/>
              <a:t>Full Procedure at- http://learn.kidwind.org/learn/science_fair_projects</a:t>
            </a:r>
          </a:p>
          <a:p>
            <a:endParaRPr lang="en-US" dirty="0"/>
          </a:p>
        </p:txBody>
      </p:sp>
      <p:sp>
        <p:nvSpPr>
          <p:cNvPr id="3" name="Title 2"/>
          <p:cNvSpPr>
            <a:spLocks noGrp="1"/>
          </p:cNvSpPr>
          <p:nvPr>
            <p:ph type="title"/>
          </p:nvPr>
        </p:nvSpPr>
        <p:spPr/>
        <p:txBody>
          <a:bodyPr/>
          <a:lstStyle/>
          <a:p>
            <a:r>
              <a:rPr lang="en-US" dirty="0" smtClean="0"/>
              <a:t>Define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wanted </a:t>
            </a:r>
            <a:r>
              <a:rPr lang="en-US" smtClean="0"/>
              <a:t>to make </a:t>
            </a:r>
            <a:r>
              <a:rPr lang="en-US" dirty="0" smtClean="0"/>
              <a:t>two types of blades to test:</a:t>
            </a:r>
          </a:p>
          <a:p>
            <a:pPr>
              <a:buNone/>
            </a:pPr>
            <a:r>
              <a:rPr lang="en-US" dirty="0" smtClean="0"/>
              <a:t>		-12’ balsa wood blades</a:t>
            </a:r>
            <a:endParaRPr lang="en-US" dirty="0"/>
          </a:p>
          <a:p>
            <a:pPr>
              <a:buNone/>
            </a:pPr>
            <a:r>
              <a:rPr lang="en-US" dirty="0" smtClean="0"/>
              <a:t>		-12’ aluminum blades with curvature</a:t>
            </a:r>
          </a:p>
          <a:p>
            <a:pPr>
              <a:buNone/>
            </a:pPr>
            <a:endParaRPr lang="en-US" dirty="0" smtClean="0"/>
          </a:p>
        </p:txBody>
      </p:sp>
      <p:sp>
        <p:nvSpPr>
          <p:cNvPr id="3" name="Title 2"/>
          <p:cNvSpPr>
            <a:spLocks noGrp="1"/>
          </p:cNvSpPr>
          <p:nvPr>
            <p:ph type="title"/>
          </p:nvPr>
        </p:nvSpPr>
        <p:spPr/>
        <p:txBody>
          <a:bodyPr/>
          <a:lstStyle/>
          <a:p>
            <a:r>
              <a:rPr lang="en-US" dirty="0" smtClean="0"/>
              <a:t>Ideate</a:t>
            </a:r>
            <a:endParaRPr lang="en-US" dirty="0"/>
          </a:p>
        </p:txBody>
      </p:sp>
      <p:pic>
        <p:nvPicPr>
          <p:cNvPr id="4" name="Picture 3" descr="20140522_102800.jpg"/>
          <p:cNvPicPr>
            <a:picLocks noChangeAspect="1"/>
          </p:cNvPicPr>
          <p:nvPr/>
        </p:nvPicPr>
        <p:blipFill>
          <a:blip r:embed="rId2" cstate="print"/>
          <a:srcRect l="21667" t="7037" r="15000" b="10000"/>
          <a:stretch>
            <a:fillRect/>
          </a:stretch>
        </p:blipFill>
        <p:spPr>
          <a:xfrm>
            <a:off x="4876800" y="3581400"/>
            <a:ext cx="4038600" cy="2975811"/>
          </a:xfrm>
          <a:prstGeom prst="rect">
            <a:avLst/>
          </a:prstGeom>
        </p:spPr>
      </p:pic>
      <p:pic>
        <p:nvPicPr>
          <p:cNvPr id="5" name="Picture 4" descr="20140522_102750.jpg"/>
          <p:cNvPicPr>
            <a:picLocks noChangeAspect="1"/>
          </p:cNvPicPr>
          <p:nvPr/>
        </p:nvPicPr>
        <p:blipFill>
          <a:blip r:embed="rId3" cstate="print"/>
          <a:srcRect l="15833" t="10000" r="7500" b="12963"/>
          <a:stretch>
            <a:fillRect/>
          </a:stretch>
        </p:blipFill>
        <p:spPr>
          <a:xfrm>
            <a:off x="152400" y="3886200"/>
            <a:ext cx="4548554" cy="25709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Ideate</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rot="16200000">
            <a:off x="2166471" y="-261470"/>
            <a:ext cx="4811059" cy="85344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181600" cy="4525963"/>
          </a:xfrm>
        </p:spPr>
        <p:txBody>
          <a:bodyPr/>
          <a:lstStyle/>
          <a:p>
            <a:r>
              <a:rPr lang="en-US" dirty="0" smtClean="0"/>
              <a:t>Then we designed our prototype. We designed our wind turbine to have a simple base and a 2 foot tall pole to hold the blades.</a:t>
            </a:r>
          </a:p>
          <a:p>
            <a:r>
              <a:rPr lang="en-US" dirty="0" smtClean="0"/>
              <a:t>First we attached the balsa wood and tested.</a:t>
            </a:r>
          </a:p>
          <a:p>
            <a:r>
              <a:rPr lang="en-US" dirty="0" smtClean="0"/>
              <a:t>When we tried to fasten the aluminum blades onto the holders, they wouldn’t fit.</a:t>
            </a:r>
            <a:endParaRPr lang="en-US" dirty="0"/>
          </a:p>
        </p:txBody>
      </p:sp>
      <p:sp>
        <p:nvSpPr>
          <p:cNvPr id="3" name="Title 2"/>
          <p:cNvSpPr>
            <a:spLocks noGrp="1"/>
          </p:cNvSpPr>
          <p:nvPr>
            <p:ph type="title"/>
          </p:nvPr>
        </p:nvSpPr>
        <p:spPr/>
        <p:txBody>
          <a:bodyPr/>
          <a:lstStyle/>
          <a:p>
            <a:r>
              <a:rPr lang="en-US" dirty="0" smtClean="0"/>
              <a:t>Prototype</a:t>
            </a:r>
            <a:endParaRPr lang="en-US" dirty="0"/>
          </a:p>
        </p:txBody>
      </p:sp>
      <p:pic>
        <p:nvPicPr>
          <p:cNvPr id="5" name="Picture 1"/>
          <p:cNvPicPr>
            <a:picLocks noChangeAspect="1" noChangeArrowheads="1"/>
          </p:cNvPicPr>
          <p:nvPr/>
        </p:nvPicPr>
        <p:blipFill>
          <a:blip r:embed="rId2" cstate="print"/>
          <a:srcRect/>
          <a:stretch>
            <a:fillRect/>
          </a:stretch>
        </p:blipFill>
        <p:spPr bwMode="auto">
          <a:xfrm>
            <a:off x="5664574" y="381000"/>
            <a:ext cx="3479426" cy="6172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used quite a bit of duct tape on each aluminum blade to thicken it, so that it would fit nice and snugly. </a:t>
            </a:r>
          </a:p>
          <a:p>
            <a:endParaRPr lang="en-US" dirty="0"/>
          </a:p>
        </p:txBody>
      </p:sp>
      <p:sp>
        <p:nvSpPr>
          <p:cNvPr id="3" name="Title 2"/>
          <p:cNvSpPr>
            <a:spLocks noGrp="1"/>
          </p:cNvSpPr>
          <p:nvPr>
            <p:ph type="title"/>
          </p:nvPr>
        </p:nvSpPr>
        <p:spPr/>
        <p:txBody>
          <a:bodyPr/>
          <a:lstStyle/>
          <a:p>
            <a:r>
              <a:rPr lang="en-US" dirty="0" smtClean="0"/>
              <a:t>Refine</a:t>
            </a:r>
            <a:endParaRPr lang="en-US" dirty="0"/>
          </a:p>
        </p:txBody>
      </p:sp>
      <p:pic>
        <p:nvPicPr>
          <p:cNvPr id="2049" name="Picture 1"/>
          <p:cNvPicPr>
            <a:picLocks noChangeAspect="1" noChangeArrowheads="1"/>
          </p:cNvPicPr>
          <p:nvPr/>
        </p:nvPicPr>
        <p:blipFill>
          <a:blip r:embed="rId2" cstate="print"/>
          <a:srcRect/>
          <a:stretch>
            <a:fillRect/>
          </a:stretch>
        </p:blipFill>
        <p:spPr bwMode="auto">
          <a:xfrm>
            <a:off x="1143000" y="2895600"/>
            <a:ext cx="2685736" cy="3810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5638800" y="2650436"/>
            <a:ext cx="2286000" cy="4055164"/>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Solution</a:t>
            </a:r>
            <a:endParaRPr lang="en-US" dirty="0"/>
          </a:p>
        </p:txBody>
      </p:sp>
      <p:pic>
        <p:nvPicPr>
          <p:cNvPr id="6" name="Content Placeholder 5" descr="20140522_102745.jpg"/>
          <p:cNvPicPr>
            <a:picLocks noGrp="1" noChangeAspect="1"/>
          </p:cNvPicPr>
          <p:nvPr>
            <p:ph idx="1"/>
          </p:nvPr>
        </p:nvPicPr>
        <p:blipFill>
          <a:blip r:embed="rId3" cstate="print"/>
          <a:srcRect l="23483" r="17655"/>
          <a:stretch>
            <a:fillRect/>
          </a:stretch>
        </p:blipFill>
        <p:spPr>
          <a:xfrm>
            <a:off x="3253980" y="1143001"/>
            <a:ext cx="5661420" cy="5410200"/>
          </a:xfrm>
        </p:spPr>
      </p:pic>
      <p:sp>
        <p:nvSpPr>
          <p:cNvPr id="4" name="TextBox 3"/>
          <p:cNvSpPr txBox="1"/>
          <p:nvPr/>
        </p:nvSpPr>
        <p:spPr>
          <a:xfrm>
            <a:off x="381000" y="1447800"/>
            <a:ext cx="2667000" cy="4401205"/>
          </a:xfrm>
          <a:prstGeom prst="rect">
            <a:avLst/>
          </a:prstGeom>
          <a:noFill/>
        </p:spPr>
        <p:txBody>
          <a:bodyPr wrap="square" rtlCol="0">
            <a:spAutoFit/>
          </a:bodyPr>
          <a:lstStyle/>
          <a:p>
            <a:r>
              <a:rPr lang="en-US" sz="2800" dirty="0" smtClean="0"/>
              <a:t>We found out that the aluminum blades were about twice as efficient as the balsa wood blades, despite being much heavier.</a:t>
            </a:r>
            <a:endParaRPr lang="en-US" sz="2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2528</TotalTime>
  <Words>492</Words>
  <Application>Microsoft Office PowerPoint</Application>
  <PresentationFormat>On-screen Show (4:3)</PresentationFormat>
  <Paragraphs>64</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Wind Turbine Project</vt:lpstr>
      <vt:lpstr>Understand</vt:lpstr>
      <vt:lpstr>Explore</vt:lpstr>
      <vt:lpstr>Define</vt:lpstr>
      <vt:lpstr>Ideate</vt:lpstr>
      <vt:lpstr>Ideate</vt:lpstr>
      <vt:lpstr>Prototype</vt:lpstr>
      <vt:lpstr>Refine</vt:lpstr>
      <vt:lpstr>Solution</vt:lpstr>
      <vt:lpstr>Solution Cont.</vt:lpstr>
      <vt:lpstr>Results Observations</vt:lpstr>
      <vt:lpstr>Results</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Turbine Project</dc:title>
  <dc:creator>Bill</dc:creator>
  <cp:lastModifiedBy>Greulach</cp:lastModifiedBy>
  <cp:revision>9</cp:revision>
  <dcterms:created xsi:type="dcterms:W3CDTF">2014-05-13T14:17:22Z</dcterms:created>
  <dcterms:modified xsi:type="dcterms:W3CDTF">2014-05-29T14:22:22Z</dcterms:modified>
</cp:coreProperties>
</file>